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notesMasterIdLst>
    <p:notesMasterId r:id="rId29"/>
  </p:notesMasterIdLst>
  <p:sldIdLst>
    <p:sldId id="256" r:id="rId2"/>
    <p:sldId id="259" r:id="rId3"/>
    <p:sldId id="257" r:id="rId4"/>
    <p:sldId id="258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  <p:sldId id="274" r:id="rId20"/>
    <p:sldId id="276" r:id="rId21"/>
    <p:sldId id="275" r:id="rId22"/>
    <p:sldId id="277" r:id="rId23"/>
    <p:sldId id="278" r:id="rId24"/>
    <p:sldId id="282" r:id="rId25"/>
    <p:sldId id="280" r:id="rId26"/>
    <p:sldId id="279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9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C85A5-F5D3-4E6E-8181-141E8F969B07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46172-9571-4CCB-B7C1-FB530592B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98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6172-9571-4CCB-B7C1-FB530592BF1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61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6172-9571-4CCB-B7C1-FB530592BF1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0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91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66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806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1511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413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02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445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772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53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8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0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12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0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9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08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75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2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86886-45CD-4742-8382-E1BC581B42D5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A75BD-6DCC-4560-84DF-A4F88C52D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122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8E47796-21A4-CA0D-9682-87B965BB19F4}"/>
              </a:ext>
            </a:extLst>
          </p:cNvPr>
          <p:cNvSpPr txBox="1"/>
          <p:nvPr/>
        </p:nvSpPr>
        <p:spPr>
          <a:xfrm>
            <a:off x="2692399" y="727383"/>
            <a:ext cx="100922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6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OLOR</a:t>
            </a:r>
            <a:r>
              <a:rPr lang="en-IN" sz="7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8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6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PACES</a:t>
            </a:r>
          </a:p>
          <a:p>
            <a:r>
              <a:rPr lang="en-IN" sz="6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OTHER THAN </a:t>
            </a:r>
          </a:p>
          <a:p>
            <a:r>
              <a:rPr lang="en-IN" sz="6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RGB CMY HSV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C2B288-1AC4-C013-4F35-2940AA5A28B3}"/>
              </a:ext>
            </a:extLst>
          </p:cNvPr>
          <p:cNvSpPr txBox="1"/>
          <p:nvPr/>
        </p:nvSpPr>
        <p:spPr>
          <a:xfrm>
            <a:off x="3221181" y="4253181"/>
            <a:ext cx="7294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5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OMPUTER</a:t>
            </a:r>
            <a:r>
              <a:rPr lang="en-IN" sz="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287F5E-1D0F-AD63-933F-EF8B9BD7BCDD}"/>
              </a:ext>
            </a:extLst>
          </p:cNvPr>
          <p:cNvSpPr txBox="1"/>
          <p:nvPr/>
        </p:nvSpPr>
        <p:spPr>
          <a:xfrm>
            <a:off x="5101936" y="5422731"/>
            <a:ext cx="3532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AD-23402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5AF4-3382-3B9C-AC7D-6B4012439B61}"/>
              </a:ext>
            </a:extLst>
          </p:cNvPr>
          <p:cNvSpPr txBox="1"/>
          <p:nvPr/>
        </p:nvSpPr>
        <p:spPr>
          <a:xfrm>
            <a:off x="8438198" y="5624543"/>
            <a:ext cx="3940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SYED HARSHATH S</a:t>
            </a:r>
          </a:p>
          <a:p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2023510045</a:t>
            </a: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27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1"/>
    </mc:Choice>
    <mc:Fallback>
      <p:transition spd="slow" advTm="861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D1D9-9A7D-712F-5EAD-A83E7C11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423" y="403639"/>
            <a:ext cx="3221787" cy="1326321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FFC000"/>
                </a:solidFill>
                <a:latin typeface="+mn-lt"/>
                <a:ea typeface="Segoe UI Black" panose="020B0A02040204020203" pitchFamily="34" charset="0"/>
                <a:cs typeface="Tahoma" panose="020B0604030504040204" pitchFamily="34" charset="0"/>
              </a:rPr>
              <a:t>HSL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2720-D9AF-FC68-7C32-2955A3CDB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52" y="1929809"/>
            <a:ext cx="10869496" cy="369513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HSL (Hue, Saturation, Lightness) and HSV (Hue, Saturation, Value) are cylindrical-coordinate representations of RGB colors.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rearrange RGB space to be more intuitive and perceptually relevant for humans.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 color pickers, image editing software, and (to a lesser extent) computer vision.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51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56A7-26C4-4EC8-C083-6A1E47AF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Structure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324FA-1726-FF8C-F074-DB143024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68" y="2116846"/>
            <a:ext cx="10353762" cy="369513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models are based on a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cylinder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Hue (H):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 around the vertical axis (0° = red, 120° = green, 240° = blue, 360° wraps back to red).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Saturation (S):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distance from the center axis (color purity).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Lightness (L) / Value (V):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 along the vertical axis (brightness or luminance).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55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8E27-9A55-A1CD-51E9-557A27B0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Relation to RGB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04B5-9B0F-B2F2-E2E0-D26D105B9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HSL and HSV are just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 of the RGB color model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output color depends on the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space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(e.g., sRGB, Adobe RGB) and device-specific properties like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50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23E6-FF22-4D8F-52E7-30971E8F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RGB → HSL conversion formulas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67DD01-8A0F-DD39-1C17-0B3E63C728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6582" y="2031861"/>
            <a:ext cx="4469493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 min, max, delta: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max(R, G, B)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min(R, G, B)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delta =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lang="en-US" altLang="en-US" sz="30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5B95D06-BDB0-BAF0-BFC8-2E954EE02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82" y="5078849"/>
            <a:ext cx="374827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Lightness (L):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 = (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/ 2</a:t>
            </a:r>
          </a:p>
        </p:txBody>
      </p:sp>
    </p:spTree>
    <p:extLst>
      <p:ext uri="{BB962C8B-B14F-4D97-AF65-F5344CB8AC3E}">
        <p14:creationId xmlns:p14="http://schemas.microsoft.com/office/powerpoint/2010/main" val="41648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7AAFF2E-A415-FCC3-2270-A1CA5A4D55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3290" y="997564"/>
            <a:ext cx="21400142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Saturation (S):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delta == 0: S = 0 else: S = delta / (1 - abs(2*L - 1))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Hue (H):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delta == 0: H =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== R: H = 60 * (((G - B) / delta) % 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== G: H = 60 * (((B - R) / delta) + 2)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== B: H = 60 * (((R - G) / delta) + 4)</a:t>
            </a:r>
          </a:p>
        </p:txBody>
      </p:sp>
    </p:spTree>
    <p:extLst>
      <p:ext uri="{BB962C8B-B14F-4D97-AF65-F5344CB8AC3E}">
        <p14:creationId xmlns:p14="http://schemas.microsoft.com/office/powerpoint/2010/main" val="325923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505">
            <a:hlinkClick r:id="" action="ppaction://media"/>
            <a:extLst>
              <a:ext uri="{FF2B5EF4-FFF2-40B4-BE49-F238E27FC236}">
                <a16:creationId xmlns:a16="http://schemas.microsoft.com/office/drawing/2014/main" id="{F5AF5F28-9B76-40C4-1176-602E275955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9709" y="706581"/>
            <a:ext cx="6400800" cy="540327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3FCB8D-16EA-71D3-FDEE-104173E7DC07}"/>
              </a:ext>
            </a:extLst>
          </p:cNvPr>
          <p:cNvSpPr txBox="1"/>
          <p:nvPr/>
        </p:nvSpPr>
        <p:spPr>
          <a:xfrm>
            <a:off x="7897091" y="1600200"/>
            <a:ext cx="3595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TO HSL </a:t>
            </a:r>
          </a:p>
        </p:txBody>
      </p:sp>
    </p:spTree>
    <p:extLst>
      <p:ext uri="{BB962C8B-B14F-4D97-AF65-F5344CB8AC3E}">
        <p14:creationId xmlns:p14="http://schemas.microsoft.com/office/powerpoint/2010/main" val="35576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E340E6-9E47-FF72-866B-721E97224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99" y="428205"/>
            <a:ext cx="3736019" cy="6167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BD545E-5C0B-5D72-8A9E-5F8162776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2" y="2847109"/>
            <a:ext cx="4188645" cy="3748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9EC2C-08BE-323F-523F-53C82D493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27" y="2847108"/>
            <a:ext cx="3791572" cy="3748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2C2458-73FD-4260-F1B9-8032F3311B99}"/>
              </a:ext>
            </a:extLst>
          </p:cNvPr>
          <p:cNvSpPr txBox="1"/>
          <p:nvPr/>
        </p:nvSpPr>
        <p:spPr>
          <a:xfrm>
            <a:off x="457201" y="815472"/>
            <a:ext cx="7377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HUE SATURATION LIGHTNESS</a:t>
            </a:r>
          </a:p>
        </p:txBody>
      </p:sp>
    </p:spTree>
    <p:extLst>
      <p:ext uri="{BB962C8B-B14F-4D97-AF65-F5344CB8AC3E}">
        <p14:creationId xmlns:p14="http://schemas.microsoft.com/office/powerpoint/2010/main" val="49480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5FF-4294-02ED-B256-8D85546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C000"/>
                </a:solidFill>
              </a:rPr>
              <a:t>Motivation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B8E59-1D94-01C7-360A-2652ABF1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is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device-centric and unintuitive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tasks like adjusting brightness or mixing tints/shades.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HSL/HSV provide models closer to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art concepts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(e.g., tints, shades, tones).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simple math made them practical for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1970s computers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7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4873BC-43D7-A5B0-47B2-17F162A531E4}"/>
              </a:ext>
            </a:extLst>
          </p:cNvPr>
          <p:cNvSpPr txBox="1"/>
          <p:nvPr/>
        </p:nvSpPr>
        <p:spPr>
          <a:xfrm>
            <a:off x="4417869" y="1062243"/>
            <a:ext cx="609946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400" b="1" dirty="0">
                <a:solidFill>
                  <a:srgbClr val="FFC000"/>
                </a:solidFill>
                <a:latin typeface="+mj-lt"/>
              </a:rPr>
              <a:t>LIMITATIONS</a:t>
            </a:r>
            <a:endParaRPr lang="en-IN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1B527-3E28-59F1-018F-1475AA6526C8}"/>
              </a:ext>
            </a:extLst>
          </p:cNvPr>
          <p:cNvSpPr txBox="1"/>
          <p:nvPr/>
        </p:nvSpPr>
        <p:spPr>
          <a:xfrm>
            <a:off x="623454" y="2459504"/>
            <a:ext cx="106818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perceptually uniform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small changes in HSL/HSV don’t correspond to equally perceived color differences.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 like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CIELAB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CIECAM02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better at representing perceptual differences but are more computationally complex.</a:t>
            </a:r>
          </a:p>
        </p:txBody>
      </p:sp>
    </p:spTree>
    <p:extLst>
      <p:ext uri="{BB962C8B-B14F-4D97-AF65-F5344CB8AC3E}">
        <p14:creationId xmlns:p14="http://schemas.microsoft.com/office/powerpoint/2010/main" val="92112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EA9D-6DE4-1514-0725-FF24CBAF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81238F-0651-184E-796E-A2D9E06D95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681135"/>
              </p:ext>
            </p:extLst>
          </p:nvPr>
        </p:nvGraphicFramePr>
        <p:xfrm>
          <a:off x="0" y="-20782"/>
          <a:ext cx="12192000" cy="692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328583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78508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21466123"/>
                    </a:ext>
                  </a:extLst>
                </a:gridCol>
              </a:tblGrid>
              <a:tr h="1163782"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HSV (Hue, Saturation, Value)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HSL (Hue, Saturation, Lightness)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37131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Brightness axis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brightness (value)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black (0) to full color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lightness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black (0), through pure color (0.5), to white (1)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37404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saturation level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saturation colors are always at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V=1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(top of cone)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saturation colors are at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L=0.5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(middle of bicone)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85904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Saturation meaning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how much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is mixed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the 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how much 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gray is mixed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the color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42982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shape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Hexcone</a:t>
                      </a:r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(cone)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Bi-hexcone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(double cone or diamond shape)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84705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White mixing </a:t>
                      </a:r>
                      <a:r>
                        <a:rPr lang="en-IN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Adding white reduces 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 but keeps saturation constant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Adding white reduces </a:t>
                      </a: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saturation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68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53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FDC5-BD2C-1FDF-6BD0-A2277262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FFC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71E3-3452-F0FA-A773-9BBBAF6D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r>
              <a:rPr lang="en-US" sz="37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sz="37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37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spaces exist beyond RGB, CMY, and HSV</a:t>
            </a:r>
          </a:p>
          <a:p>
            <a:r>
              <a:rPr lang="en-US" sz="37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specific applications like compression, printing, perceptual modelling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1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40"/>
    </mc:Choice>
    <mc:Fallback>
      <p:transition spd="slow" advTm="1534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B8A7-E148-D394-CAB7-8A41B015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93653"/>
            <a:ext cx="10353761" cy="132632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YIQ </a:t>
            </a:r>
            <a:r>
              <a:rPr lang="en-IN" dirty="0" err="1">
                <a:solidFill>
                  <a:srgbClr val="FFC000"/>
                </a:solidFill>
              </a:rPr>
              <a:t>Color</a:t>
            </a:r>
            <a:r>
              <a:rPr lang="en-IN" dirty="0">
                <a:solidFill>
                  <a:srgbClr val="FFC000"/>
                </a:solidFill>
              </a:rPr>
              <a:t> Space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890B1C-75E9-2262-595C-D504D8CCB5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19974"/>
            <a:ext cx="1041701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 is the color space used by the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NTSC analog TV system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(mainly in North America and Japan).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separates an image into: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 (Luma):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brightness (black-and-white image)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(In-phase):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orange-blue chrominance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 (Quadrature):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purple-green chrominance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Black-and-white TVs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only decode Y → backward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356102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A884-9E7B-77F8-38D8-6970D30A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Why YIQ?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8190-4C13-F803-5F0C-4FECCD1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81" y="2158409"/>
            <a:ext cx="10994187" cy="3695136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eyes are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sensitive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orange-blue (I) than purple-green (Q).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Therefore: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gets higher bandwidth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(1.3 MHz)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gets lower bandwidth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(0.4 MHz)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to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bandwidth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while preserving perceptual quality.</a:t>
            </a:r>
            <a:b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0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98DD-0355-DF1A-F828-A5AD1179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YIQ vs Other Color Spaces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AF69410-4A5D-47FC-841E-4B18ABFEE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377017"/>
              </p:ext>
            </p:extLst>
          </p:nvPr>
        </p:nvGraphicFramePr>
        <p:xfrm>
          <a:off x="914400" y="2095499"/>
          <a:ext cx="10353674" cy="370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3344391020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1711302958"/>
                    </a:ext>
                  </a:extLst>
                </a:gridCol>
              </a:tblGrid>
              <a:tr h="740525">
                <a:tc>
                  <a:txBody>
                    <a:bodyPr/>
                    <a:lstStyle/>
                    <a:p>
                      <a:r>
                        <a:rPr lang="en-IN" sz="25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110098"/>
                  </a:ext>
                </a:extLst>
              </a:tr>
              <a:tr h="740525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358589"/>
                  </a:ext>
                </a:extLst>
              </a:tr>
              <a:tr h="740525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270846"/>
                  </a:ext>
                </a:extLst>
              </a:tr>
              <a:tr h="740525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YDbDr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487051"/>
                  </a:ext>
                </a:extLst>
              </a:tr>
              <a:tr h="740525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YCbCr</a:t>
                      </a:r>
                      <a:endParaRPr lang="en-IN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48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11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8E67-48E2-978E-8646-F458C649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7684"/>
            <a:ext cx="10353761" cy="132632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Conversion Equations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A7A16-9682-E886-AE9C-0531AD0A1C26}"/>
              </a:ext>
            </a:extLst>
          </p:cNvPr>
          <p:cNvSpPr txBox="1"/>
          <p:nvPr/>
        </p:nvSpPr>
        <p:spPr>
          <a:xfrm>
            <a:off x="431222" y="1145939"/>
            <a:ext cx="60994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700" b="1" dirty="0">
                <a:solidFill>
                  <a:srgbClr val="FFC000"/>
                </a:solidFill>
                <a:latin typeface="+mj-lt"/>
              </a:rPr>
              <a:t>RGB to YIQ: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423E7-F8BD-C47D-2B7A-9D3EBEACE4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222" y="1757235"/>
            <a:ext cx="7216487" cy="16717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9AC118-DBB6-0E03-1AD5-BA19C9D24BFB}"/>
              </a:ext>
            </a:extLst>
          </p:cNvPr>
          <p:cNvSpPr txBox="1"/>
          <p:nvPr/>
        </p:nvSpPr>
        <p:spPr>
          <a:xfrm>
            <a:off x="431222" y="3772230"/>
            <a:ext cx="60994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700" b="1" dirty="0">
                <a:solidFill>
                  <a:srgbClr val="FFC000"/>
                </a:solidFill>
                <a:latin typeface="+mj-lt"/>
              </a:rPr>
              <a:t>YIQ to RGB:</a:t>
            </a:r>
            <a:endParaRPr lang="en-IN" sz="2700" dirty="0"/>
          </a:p>
        </p:txBody>
      </p: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91060843-E7BB-7C2D-9BEE-DFB731D48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222" y="4623291"/>
            <a:ext cx="7216487" cy="1671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123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D3E8E10-86A6-B11E-928D-545AAE1991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55EAAFFB-2BFA-7C27-49D8-379F28B0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566444"/>
            <a:ext cx="4156363" cy="57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540E8EF-B030-0127-A2DE-A3B418629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29922"/>
            <a:ext cx="4156363" cy="34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C3145-64B4-E943-CA99-7E60DC82B7CF}"/>
              </a:ext>
            </a:extLst>
          </p:cNvPr>
          <p:cNvSpPr txBox="1"/>
          <p:nvPr/>
        </p:nvSpPr>
        <p:spPr>
          <a:xfrm>
            <a:off x="1212273" y="850725"/>
            <a:ext cx="488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>
                <a:solidFill>
                  <a:srgbClr val="FFC000"/>
                </a:solidFill>
                <a:latin typeface="+mj-lt"/>
              </a:rPr>
              <a:t>YIQ COLOR MODEL</a:t>
            </a:r>
          </a:p>
        </p:txBody>
      </p:sp>
    </p:spTree>
    <p:extLst>
      <p:ext uri="{BB962C8B-B14F-4D97-AF65-F5344CB8AC3E}">
        <p14:creationId xmlns:p14="http://schemas.microsoft.com/office/powerpoint/2010/main" val="428787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C89C9-2102-6A5D-1E04-50937877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YIQ ↔️ YUV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D3CD-B056-7B5D-5EBA-203D3AAF9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YIQ is a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 of YUV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33°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UV plane: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share same luma axis; differ in chrominance axis.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32622-1E2D-5BFA-B5F6-A68FF63A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8346" y="2891610"/>
            <a:ext cx="6826272" cy="168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1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22A5-12AB-6223-8C85-F8CFF822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C000"/>
                </a:solidFill>
              </a:rPr>
              <a:t>Practical Usage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DB5B5-4D63-7876-70C9-20EBA90F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Rarely implemented in modern TVs → simpler R-Y / B-Y decoders were cheaper.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high-end TVs (e.g., RCA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Colortrak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Advent) used full I/Q decoding for better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fidelity.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9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2149-9BBD-9419-0357-8184B798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9273"/>
            <a:ext cx="10353761" cy="132632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B811B-A0F3-9E14-49A4-48BEA13A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67" y="1581432"/>
            <a:ext cx="11278205" cy="3695136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this presentation, we explored different color spaces such as YPbPr, HSL, and YIQ, understanding their structures, mathematical conversions, and real-world applications.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YPbPr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represents color with luminance and chrominance components, they are used in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systems respectively.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Color spaces like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HSL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offer intuitive or broadcast-friendly ways to represent colors for specific tasks.</a:t>
            </a:r>
          </a:p>
          <a:p>
            <a:pPr>
              <a:spcAft>
                <a:spcPts val="1800"/>
              </a:spcAft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7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465A-FDB4-5EDC-BE9F-408E3C72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Why Do We Need Other Color Spaces?</a:t>
            </a:r>
            <a:endParaRPr lang="en-IN" dirty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AFE5-9CBA-4E63-5EC0-B84FDC0B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tasks need different color representations</a:t>
            </a:r>
          </a:p>
          <a:p>
            <a:r>
              <a:rPr lang="en-US" sz="4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brightness and color for compression</a:t>
            </a:r>
          </a:p>
          <a:p>
            <a:r>
              <a:rPr lang="en-US" sz="4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Perceptually uniform spaces for editing and printing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0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D16C6-CA1E-5AE5-F16B-087853A23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70" y="2075282"/>
            <a:ext cx="10911060" cy="369513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YPbPr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(also written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Y'PbPr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used in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electronics.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YCbCr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 designed for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signals, while </a:t>
            </a: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YCbCr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for digital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referred to as component video in consumer electronics.</a:t>
            </a:r>
          </a:p>
          <a:p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8C93A-C011-AF93-D028-2B5B47514D8E}"/>
              </a:ext>
            </a:extLst>
          </p:cNvPr>
          <p:cNvSpPr txBox="1"/>
          <p:nvPr/>
        </p:nvSpPr>
        <p:spPr>
          <a:xfrm>
            <a:off x="913795" y="635913"/>
            <a:ext cx="6089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 err="1">
                <a:solidFill>
                  <a:srgbClr val="FFC000"/>
                </a:solidFill>
                <a:latin typeface="Rockwell" panose="02060603020205020403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YPbPr</a:t>
            </a:r>
            <a:endParaRPr lang="en-IN" sz="5000" b="1" dirty="0">
              <a:solidFill>
                <a:srgbClr val="FFC000"/>
              </a:solidFill>
              <a:latin typeface="Rockwell" panose="02060603020205020403" pitchFamily="18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0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CBB5-A3C2-02BA-4E80-EC6732FC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RELATION TO 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18CF7-D868-E90B-A36A-D574A910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Derived from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gamma-corrected RGB (R'G'B')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Separates image into: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Y' (Luma / brightness)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 (Blue difference chroma)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(Red difference chroma)</a:t>
            </a:r>
          </a:p>
          <a:p>
            <a:pPr marL="0" indent="0">
              <a:buNone/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2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3CB1-1BBF-8440-B248-D8110032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Mathematical Definitions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54E302-ACEE-CA03-793B-B789786824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935921"/>
            <a:ext cx="8230205" cy="468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Luma (Y') equations: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HDTV: Y' = 0.2126R + 0.7152G + 0.0722B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SDTV: Y' = 0.299R + 0.587G + 0.114B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None/>
              <a:tabLst/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Chrominance: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Pb = 0.564(B' - Y') (SDTV)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0.713(R' - Y') (SDTV)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5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78993-7CD0-5C7B-871F-FF577E56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7581-BCE1-FC4F-FFD9-AD3E7609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Signal Characteristics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F251BE-1744-04F8-94CC-EBD9D1C83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225990"/>
            <a:ext cx="1035376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Carries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sync information on Y' channel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(bi-level for SD, tri-level for HD).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Signals range from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 to 700 mV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(analog voltage levels).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Does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need color multiplexing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minimal color bleeding.</a:t>
            </a:r>
          </a:p>
        </p:txBody>
      </p:sp>
    </p:spTree>
    <p:extLst>
      <p:ext uri="{BB962C8B-B14F-4D97-AF65-F5344CB8AC3E}">
        <p14:creationId xmlns:p14="http://schemas.microsoft.com/office/powerpoint/2010/main" val="34882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EADE-03B8-1989-EA14-3683BC73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90179"/>
            <a:ext cx="10353761" cy="1326321"/>
          </a:xfrm>
        </p:spPr>
        <p:txBody>
          <a:bodyPr/>
          <a:lstStyle/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</a:rPr>
              <a:t>ADVANTAGES</a:t>
            </a:r>
            <a:b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291477-AAEE-6B27-BF35-EC73287CE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59175"/>
            <a:ext cx="114300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image quality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than composite or S-Video.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resolutions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up to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1080p (Full HD)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 RCA cables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(green = Y, blue = Pb, red =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B4904-17A0-2534-6197-D90993BB5898}"/>
              </a:ext>
            </a:extLst>
          </p:cNvPr>
          <p:cNvSpPr txBox="1"/>
          <p:nvPr/>
        </p:nvSpPr>
        <p:spPr>
          <a:xfrm>
            <a:off x="381000" y="3853299"/>
            <a:ext cx="6109854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in: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DVD players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Set-top boxes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Video game consoles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Older HDTVs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7C860-C52A-3907-6E7E-F68DF1784F5A}"/>
              </a:ext>
            </a:extLst>
          </p:cNvPr>
          <p:cNvSpPr txBox="1"/>
          <p:nvPr/>
        </p:nvSpPr>
        <p:spPr>
          <a:xfrm>
            <a:off x="381000" y="3105834"/>
            <a:ext cx="66120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j-lt"/>
                <a:cs typeface="Times New Roman" panose="02020603050405020304" pitchFamily="18" charset="0"/>
              </a:rPr>
              <a:t>PRACTICAL USAGE</a:t>
            </a:r>
          </a:p>
        </p:txBody>
      </p:sp>
    </p:spTree>
    <p:extLst>
      <p:ext uri="{BB962C8B-B14F-4D97-AF65-F5344CB8AC3E}">
        <p14:creationId xmlns:p14="http://schemas.microsoft.com/office/powerpoint/2010/main" val="11717945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348</TotalTime>
  <Words>1121</Words>
  <Application>Microsoft Office PowerPoint</Application>
  <PresentationFormat>Widescreen</PresentationFormat>
  <Paragraphs>142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PowerPoint Presentation</vt:lpstr>
      <vt:lpstr>INTRODUCTION</vt:lpstr>
      <vt:lpstr>Why Do We Need Other Color Spaces?</vt:lpstr>
      <vt:lpstr>PowerPoint Presentation</vt:lpstr>
      <vt:lpstr>RELATION TO RGB</vt:lpstr>
      <vt:lpstr>Mathematical Definitions</vt:lpstr>
      <vt:lpstr>PowerPoint Presentation</vt:lpstr>
      <vt:lpstr>Signal Characteristics</vt:lpstr>
      <vt:lpstr>ADVANTAGES </vt:lpstr>
      <vt:lpstr>HSL</vt:lpstr>
      <vt:lpstr>Structure</vt:lpstr>
      <vt:lpstr>Relation to RGB</vt:lpstr>
      <vt:lpstr>RGB → HSL conversion formulas</vt:lpstr>
      <vt:lpstr>PowerPoint Presentation</vt:lpstr>
      <vt:lpstr>PowerPoint Presentation</vt:lpstr>
      <vt:lpstr>PowerPoint Presentation</vt:lpstr>
      <vt:lpstr>Motivation</vt:lpstr>
      <vt:lpstr>PowerPoint Presentation</vt:lpstr>
      <vt:lpstr>PowerPoint Presentation</vt:lpstr>
      <vt:lpstr>YIQ Color Space</vt:lpstr>
      <vt:lpstr>Why YIQ?</vt:lpstr>
      <vt:lpstr>YIQ vs Other Color Spaces</vt:lpstr>
      <vt:lpstr>Conversion Equations</vt:lpstr>
      <vt:lpstr>PowerPoint Presentation</vt:lpstr>
      <vt:lpstr>YIQ ↔️ YUV Relationship</vt:lpstr>
      <vt:lpstr>Practical Usage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Harshath S</dc:creator>
  <cp:lastModifiedBy>Syed Harshath S</cp:lastModifiedBy>
  <cp:revision>9</cp:revision>
  <dcterms:created xsi:type="dcterms:W3CDTF">2025-05-05T12:06:49Z</dcterms:created>
  <dcterms:modified xsi:type="dcterms:W3CDTF">2025-05-07T04:26:16Z</dcterms:modified>
</cp:coreProperties>
</file>